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97" r:id="rId3"/>
    <p:sldId id="298" r:id="rId4"/>
    <p:sldId id="299" r:id="rId5"/>
    <p:sldId id="319" r:id="rId6"/>
    <p:sldId id="258" r:id="rId7"/>
    <p:sldId id="301" r:id="rId8"/>
    <p:sldId id="303" r:id="rId9"/>
    <p:sldId id="259" r:id="rId10"/>
    <p:sldId id="260" r:id="rId11"/>
    <p:sldId id="261" r:id="rId12"/>
    <p:sldId id="302" r:id="rId13"/>
    <p:sldId id="304" r:id="rId14"/>
    <p:sldId id="305" r:id="rId15"/>
    <p:sldId id="306" r:id="rId16"/>
    <p:sldId id="307" r:id="rId17"/>
    <p:sldId id="308" r:id="rId18"/>
    <p:sldId id="317" r:id="rId19"/>
    <p:sldId id="318" r:id="rId20"/>
    <p:sldId id="309" r:id="rId21"/>
    <p:sldId id="310" r:id="rId22"/>
    <p:sldId id="263" r:id="rId23"/>
    <p:sldId id="312" r:id="rId24"/>
    <p:sldId id="313" r:id="rId25"/>
    <p:sldId id="314" r:id="rId26"/>
    <p:sldId id="315" r:id="rId27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9"/>
    </p:embeddedFont>
    <p:embeddedFont>
      <p:font typeface="Anton" pitchFamily="2" charset="0"/>
      <p:regular r:id="rId30"/>
    </p:embeddedFont>
    <p:embeddedFont>
      <p:font typeface="Fira Sans Condensed" panose="020B0503050000020004" pitchFamily="34" charset="0"/>
      <p:regular r:id="rId31"/>
      <p:bold r:id="rId32"/>
      <p:italic r:id="rId33"/>
      <p:boldItalic r:id="rId34"/>
    </p:embeddedFont>
    <p:embeddedFont>
      <p:font typeface="Fira Sans Condensed Light" panose="020B0403050000020004" pitchFamily="34" charset="0"/>
      <p:regular r:id="rId35"/>
      <p:italic r:id="rId36"/>
    </p:embeddedFont>
    <p:embeddedFont>
      <p:font typeface="Josefin Slab" pitchFamily="2" charset="0"/>
      <p:regular r:id="rId37"/>
      <p:bold r:id="rId38"/>
      <p:italic r:id="rId39"/>
      <p:boldItalic r:id="rId40"/>
    </p:embeddedFont>
    <p:embeddedFont>
      <p:font typeface="Rajdhani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98FA9-8B8D-4B36-A4C3-0B0EA42FD9BD}" v="210" dt="2022-05-11T06:22:54.267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 nhất huy" userId="aba67f0596159a78" providerId="Windows Live" clId="Web-{76E98FA9-8B8D-4B36-A4C3-0B0EA42FD9BD}"/>
    <pc:docChg chg="addSld delSld modSld">
      <pc:chgData name="huy nhất huy" userId="aba67f0596159a78" providerId="Windows Live" clId="Web-{76E98FA9-8B8D-4B36-A4C3-0B0EA42FD9BD}" dt="2022-05-11T06:22:54.267" v="198" actId="20577"/>
      <pc:docMkLst>
        <pc:docMk/>
      </pc:docMkLst>
      <pc:sldChg chg="modSp">
        <pc:chgData name="huy nhất huy" userId="aba67f0596159a78" providerId="Windows Live" clId="Web-{76E98FA9-8B8D-4B36-A4C3-0B0EA42FD9BD}" dt="2022-05-11T06:22:54.267" v="198" actId="20577"/>
        <pc:sldMkLst>
          <pc:docMk/>
          <pc:sldMk cId="0" sldId="305"/>
        </pc:sldMkLst>
        <pc:spChg chg="mod">
          <ac:chgData name="huy nhất huy" userId="aba67f0596159a78" providerId="Windows Live" clId="Web-{76E98FA9-8B8D-4B36-A4C3-0B0EA42FD9BD}" dt="2022-05-11T06:22:54.267" v="198" actId="20577"/>
          <ac:spMkLst>
            <pc:docMk/>
            <pc:sldMk cId="0" sldId="305"/>
            <ac:spMk id="748" creationId="{00000000-0000-0000-0000-000000000000}"/>
          </ac:spMkLst>
        </pc:spChg>
        <pc:picChg chg="mod">
          <ac:chgData name="huy nhất huy" userId="aba67f0596159a78" providerId="Windows Live" clId="Web-{76E98FA9-8B8D-4B36-A4C3-0B0EA42FD9BD}" dt="2022-05-11T06:11:55.204" v="3" actId="14100"/>
          <ac:picMkLst>
            <pc:docMk/>
            <pc:sldMk cId="0" sldId="305"/>
            <ac:picMk id="2" creationId="{00000000-0000-0000-0000-000000000000}"/>
          </ac:picMkLst>
        </pc:picChg>
      </pc:sldChg>
      <pc:sldChg chg="modSp">
        <pc:chgData name="huy nhất huy" userId="aba67f0596159a78" providerId="Windows Live" clId="Web-{76E98FA9-8B8D-4B36-A4C3-0B0EA42FD9BD}" dt="2022-05-11T06:13:06.408" v="7" actId="20577"/>
        <pc:sldMkLst>
          <pc:docMk/>
          <pc:sldMk cId="0" sldId="306"/>
        </pc:sldMkLst>
        <pc:spChg chg="mod">
          <ac:chgData name="huy nhất huy" userId="aba67f0596159a78" providerId="Windows Live" clId="Web-{76E98FA9-8B8D-4B36-A4C3-0B0EA42FD9BD}" dt="2022-05-11T06:13:06.408" v="7" actId="20577"/>
          <ac:spMkLst>
            <pc:docMk/>
            <pc:sldMk cId="0" sldId="306"/>
            <ac:spMk id="748" creationId="{00000000-0000-0000-0000-000000000000}"/>
          </ac:spMkLst>
        </pc:spChg>
        <pc:picChg chg="mod">
          <ac:chgData name="huy nhất huy" userId="aba67f0596159a78" providerId="Windows Live" clId="Web-{76E98FA9-8B8D-4B36-A4C3-0B0EA42FD9BD}" dt="2022-05-11T06:13:00.611" v="6" actId="14100"/>
          <ac:picMkLst>
            <pc:docMk/>
            <pc:sldMk cId="0" sldId="306"/>
            <ac:picMk id="8" creationId="{00000000-0000-0000-0000-000000000000}"/>
          </ac:picMkLst>
        </pc:picChg>
      </pc:sldChg>
      <pc:sldChg chg="modSp">
        <pc:chgData name="huy nhất huy" userId="aba67f0596159a78" providerId="Windows Live" clId="Web-{76E98FA9-8B8D-4B36-A4C3-0B0EA42FD9BD}" dt="2022-05-11T06:16:32.126" v="43" actId="20577"/>
        <pc:sldMkLst>
          <pc:docMk/>
          <pc:sldMk cId="0" sldId="307"/>
        </pc:sldMkLst>
        <pc:spChg chg="mod">
          <ac:chgData name="huy nhất huy" userId="aba67f0596159a78" providerId="Windows Live" clId="Web-{76E98FA9-8B8D-4B36-A4C3-0B0EA42FD9BD}" dt="2022-05-11T06:16:32.126" v="43" actId="20577"/>
          <ac:spMkLst>
            <pc:docMk/>
            <pc:sldMk cId="0" sldId="307"/>
            <ac:spMk id="748" creationId="{00000000-0000-0000-0000-000000000000}"/>
          </ac:spMkLst>
        </pc:spChg>
        <pc:picChg chg="mod">
          <ac:chgData name="huy nhất huy" userId="aba67f0596159a78" providerId="Windows Live" clId="Web-{76E98FA9-8B8D-4B36-A4C3-0B0EA42FD9BD}" dt="2022-05-11T06:14:01.814" v="12" actId="14100"/>
          <ac:picMkLst>
            <pc:docMk/>
            <pc:sldMk cId="0" sldId="307"/>
            <ac:picMk id="10" creationId="{00000000-0000-0000-0000-000000000000}"/>
          </ac:picMkLst>
        </pc:picChg>
      </pc:sldChg>
      <pc:sldChg chg="modSp">
        <pc:chgData name="huy nhất huy" userId="aba67f0596159a78" providerId="Windows Live" clId="Web-{76E98FA9-8B8D-4B36-A4C3-0B0EA42FD9BD}" dt="2022-05-11T06:16:09.142" v="35" actId="14100"/>
        <pc:sldMkLst>
          <pc:docMk/>
          <pc:sldMk cId="0" sldId="308"/>
        </pc:sldMkLst>
        <pc:spChg chg="mod">
          <ac:chgData name="huy nhất huy" userId="aba67f0596159a78" providerId="Windows Live" clId="Web-{76E98FA9-8B8D-4B36-A4C3-0B0EA42FD9BD}" dt="2022-05-11T06:14:52.220" v="27" actId="20577"/>
          <ac:spMkLst>
            <pc:docMk/>
            <pc:sldMk cId="0" sldId="308"/>
            <ac:spMk id="748" creationId="{00000000-0000-0000-0000-000000000000}"/>
          </ac:spMkLst>
        </pc:spChg>
        <pc:picChg chg="mod">
          <ac:chgData name="huy nhất huy" userId="aba67f0596159a78" providerId="Windows Live" clId="Web-{76E98FA9-8B8D-4B36-A4C3-0B0EA42FD9BD}" dt="2022-05-11T06:16:09.142" v="35" actId="14100"/>
          <ac:picMkLst>
            <pc:docMk/>
            <pc:sldMk cId="0" sldId="308"/>
            <ac:picMk id="7" creationId="{00000000-0000-0000-0000-000000000000}"/>
          </ac:picMkLst>
        </pc:picChg>
      </pc:sldChg>
      <pc:sldChg chg="modSp">
        <pc:chgData name="huy nhất huy" userId="aba67f0596159a78" providerId="Windows Live" clId="Web-{76E98FA9-8B8D-4B36-A4C3-0B0EA42FD9BD}" dt="2022-05-11T06:21:17.860" v="167" actId="20577"/>
        <pc:sldMkLst>
          <pc:docMk/>
          <pc:sldMk cId="0" sldId="309"/>
        </pc:sldMkLst>
        <pc:spChg chg="mod">
          <ac:chgData name="huy nhất huy" userId="aba67f0596159a78" providerId="Windows Live" clId="Web-{76E98FA9-8B8D-4B36-A4C3-0B0EA42FD9BD}" dt="2022-05-11T06:21:17.860" v="167" actId="20577"/>
          <ac:spMkLst>
            <pc:docMk/>
            <pc:sldMk cId="0" sldId="309"/>
            <ac:spMk id="748" creationId="{00000000-0000-0000-0000-000000000000}"/>
          </ac:spMkLst>
        </pc:spChg>
        <pc:picChg chg="mod">
          <ac:chgData name="huy nhất huy" userId="aba67f0596159a78" providerId="Windows Live" clId="Web-{76E98FA9-8B8D-4B36-A4C3-0B0EA42FD9BD}" dt="2022-05-11T06:20:19.361" v="113" actId="14100"/>
          <ac:picMkLst>
            <pc:docMk/>
            <pc:sldMk cId="0" sldId="309"/>
            <ac:picMk id="9" creationId="{00000000-0000-0000-0000-000000000000}"/>
          </ac:picMkLst>
        </pc:picChg>
      </pc:sldChg>
      <pc:sldChg chg="modSp">
        <pc:chgData name="huy nhất huy" userId="aba67f0596159a78" providerId="Windows Live" clId="Web-{76E98FA9-8B8D-4B36-A4C3-0B0EA42FD9BD}" dt="2022-05-11T06:21:43.079" v="172" actId="20577"/>
        <pc:sldMkLst>
          <pc:docMk/>
          <pc:sldMk cId="0" sldId="312"/>
        </pc:sldMkLst>
        <pc:spChg chg="mod">
          <ac:chgData name="huy nhất huy" userId="aba67f0596159a78" providerId="Windows Live" clId="Web-{76E98FA9-8B8D-4B36-A4C3-0B0EA42FD9BD}" dt="2022-05-11T06:21:43.079" v="172" actId="20577"/>
          <ac:spMkLst>
            <pc:docMk/>
            <pc:sldMk cId="0" sldId="312"/>
            <ac:spMk id="183" creationId="{00000000-0000-0000-0000-000000000000}"/>
          </ac:spMkLst>
        </pc:spChg>
      </pc:sldChg>
      <pc:sldChg chg="new del">
        <pc:chgData name="huy nhất huy" userId="aba67f0596159a78" providerId="Windows Live" clId="Web-{76E98FA9-8B8D-4B36-A4C3-0B0EA42FD9BD}" dt="2022-05-11T06:17:18.376" v="46"/>
        <pc:sldMkLst>
          <pc:docMk/>
          <pc:sldMk cId="3542088207" sldId="316"/>
        </pc:sldMkLst>
      </pc:sldChg>
      <pc:sldChg chg="modSp add replId">
        <pc:chgData name="huy nhất huy" userId="aba67f0596159a78" providerId="Windows Live" clId="Web-{76E98FA9-8B8D-4B36-A4C3-0B0EA42FD9BD}" dt="2022-05-11T06:18:23.767" v="86" actId="20577"/>
        <pc:sldMkLst>
          <pc:docMk/>
          <pc:sldMk cId="3571770408" sldId="317"/>
        </pc:sldMkLst>
        <pc:spChg chg="mod">
          <ac:chgData name="huy nhất huy" userId="aba67f0596159a78" providerId="Windows Live" clId="Web-{76E98FA9-8B8D-4B36-A4C3-0B0EA42FD9BD}" dt="2022-05-11T06:18:23.767" v="86" actId="20577"/>
          <ac:spMkLst>
            <pc:docMk/>
            <pc:sldMk cId="3571770408" sldId="317"/>
            <ac:spMk id="748" creationId="{00000000-0000-0000-0000-000000000000}"/>
          </ac:spMkLst>
        </pc:spChg>
        <pc:picChg chg="mod">
          <ac:chgData name="huy nhất huy" userId="aba67f0596159a78" providerId="Windows Live" clId="Web-{76E98FA9-8B8D-4B36-A4C3-0B0EA42FD9BD}" dt="2022-05-11T06:17:36.751" v="50" actId="14100"/>
          <ac:picMkLst>
            <pc:docMk/>
            <pc:sldMk cId="3571770408" sldId="317"/>
            <ac:picMk id="7" creationId="{00000000-0000-0000-0000-000000000000}"/>
          </ac:picMkLst>
        </pc:picChg>
      </pc:sldChg>
      <pc:sldChg chg="modSp add">
        <pc:chgData name="huy nhất huy" userId="aba67f0596159a78" providerId="Windows Live" clId="Web-{76E98FA9-8B8D-4B36-A4C3-0B0EA42FD9BD}" dt="2022-05-11T06:19:26.814" v="108" actId="14100"/>
        <pc:sldMkLst>
          <pc:docMk/>
          <pc:sldMk cId="622074177" sldId="318"/>
        </pc:sldMkLst>
        <pc:spChg chg="mod">
          <ac:chgData name="huy nhất huy" userId="aba67f0596159a78" providerId="Windows Live" clId="Web-{76E98FA9-8B8D-4B36-A4C3-0B0EA42FD9BD}" dt="2022-05-11T06:19:18.110" v="106" actId="20577"/>
          <ac:spMkLst>
            <pc:docMk/>
            <pc:sldMk cId="622074177" sldId="318"/>
            <ac:spMk id="748" creationId="{00000000-0000-0000-0000-000000000000}"/>
          </ac:spMkLst>
        </pc:spChg>
        <pc:picChg chg="mod">
          <ac:chgData name="huy nhất huy" userId="aba67f0596159a78" providerId="Windows Live" clId="Web-{76E98FA9-8B8D-4B36-A4C3-0B0EA42FD9BD}" dt="2022-05-11T06:19:26.814" v="108" actId="14100"/>
          <ac:picMkLst>
            <pc:docMk/>
            <pc:sldMk cId="622074177" sldId="318"/>
            <ac:picMk id="7" creationId="{00000000-0000-0000-0000-000000000000}"/>
          </ac:picMkLst>
        </pc:picChg>
      </pc:sldChg>
      <pc:sldChg chg="add del replId">
        <pc:chgData name="huy nhất huy" userId="aba67f0596159a78" providerId="Windows Live" clId="Web-{76E98FA9-8B8D-4B36-A4C3-0B0EA42FD9BD}" dt="2022-05-11T06:18:59.142" v="88"/>
        <pc:sldMkLst>
          <pc:docMk/>
          <pc:sldMk cId="4026635695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758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223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 panose="02000506040000020004"/>
                <a:ea typeface="Advent Pro Light" panose="02000506040000020004"/>
                <a:cs typeface="Advent Pro Light" panose="02000506040000020004"/>
                <a:sym typeface="Advent Pro Light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1755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1755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CREDITS: This presentation template was created by </a:t>
            </a:r>
            <a:r>
              <a:rPr lang="en-GB" sz="900" b="1">
                <a:solidFill>
                  <a:schemeClr val="lt2"/>
                </a:solidFill>
                <a:uFill>
                  <a:noFill/>
                </a:uFill>
                <a:latin typeface="Fira Sans Condensed" panose="020B0503050000020004"/>
                <a:ea typeface="Fira Sans Condensed" panose="020B0503050000020004"/>
                <a:cs typeface="Fira Sans Condensed" panose="020B0503050000020004"/>
                <a:sym typeface="Fira Sans Condensed" panose="020B0503050000020004"/>
                <a:hlinkClick r:id="rId3"/>
              </a:rPr>
              <a:t>Slidesgo</a:t>
            </a: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, including icons by </a:t>
            </a:r>
            <a:r>
              <a:rPr lang="en-GB" sz="900" b="1">
                <a:solidFill>
                  <a:schemeClr val="lt2"/>
                </a:solidFill>
                <a:uFill>
                  <a:noFill/>
                </a:uFill>
                <a:latin typeface="Fira Sans Condensed" panose="020B0503050000020004"/>
                <a:ea typeface="Fira Sans Condensed" panose="020B0503050000020004"/>
                <a:cs typeface="Fira Sans Condensed" panose="020B0503050000020004"/>
                <a:sym typeface="Fira Sans Condensed" panose="020B0503050000020004"/>
                <a:hlinkClick r:id="rId4"/>
              </a:rPr>
              <a:t>Flaticon</a:t>
            </a: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, and infographics &amp; images by </a:t>
            </a:r>
            <a:r>
              <a:rPr lang="en-GB" sz="900" b="1">
                <a:solidFill>
                  <a:schemeClr val="lt2"/>
                </a:solidFill>
                <a:uFill>
                  <a:noFill/>
                </a:uFill>
                <a:latin typeface="Fira Sans Condensed" panose="020B0503050000020004"/>
                <a:ea typeface="Fira Sans Condensed" panose="020B0503050000020004"/>
                <a:cs typeface="Fira Sans Condensed" panose="020B0503050000020004"/>
                <a:sym typeface="Fira Sans Condensed" panose="020B0503050000020004"/>
                <a:hlinkClick r:id="rId5"/>
              </a:rPr>
              <a:t>Freepik</a:t>
            </a: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. </a:t>
            </a:r>
            <a:endParaRPr sz="900">
              <a:solidFill>
                <a:schemeClr val="lt2"/>
              </a:solidFill>
              <a:latin typeface="Fira Sans Condensed Light" panose="020B0503050000020004"/>
              <a:ea typeface="Fira Sans Condensed Light" panose="020B0503050000020004"/>
              <a:cs typeface="Fira Sans Condensed Light" panose="020B0503050000020004"/>
              <a:sym typeface="Fira Sans Condensed Light" panose="020B0503050000020004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Fira Sans Condensed Light" panose="020B0503050000020004"/>
              <a:ea typeface="Fira Sans Condensed Light" panose="020B0503050000020004"/>
              <a:cs typeface="Fira Sans Condensed Light" panose="020B0503050000020004"/>
              <a:sym typeface="Fira Sans Condensed Light" panose="020B05030500000200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40385" y="577215"/>
            <a:ext cx="4283075" cy="3152775"/>
          </a:xfrm>
          <a:prstGeom prst="rect">
            <a:avLst/>
          </a:prstGeom>
        </p:spPr>
        <p:txBody>
          <a:bodyPr spcFirstLastPara="1" vert="horz" wrap="square" lIns="91425" tIns="91425" rIns="91425" bIns="91425" anchor="b" anchorCtr="0">
            <a:noAutofit/>
          </a:bodyPr>
          <a:lstStyle/>
          <a:p>
            <a:pPr marL="0" lvl="0" indent="0" algn="ctr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Algerian" panose="04020705040A02060702" charset="0"/>
                <a:ea typeface="Rajdhani" panose="02000000000000000000"/>
                <a:cs typeface="Algerian" panose="04020705040A02060702" charset="0"/>
                <a:sym typeface="Rajdhani" panose="02000000000000000000"/>
              </a:rPr>
              <a:t>Shark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Here is where your presentation begins</a:t>
            </a:r>
            <a:endParaRPr>
              <a:latin typeface="Fira Sans Condensed Light" panose="020B0503050000020004"/>
              <a:ea typeface="Fira Sans Condensed Light" panose="020B0503050000020004"/>
              <a:cs typeface="Fira Sans Condensed Light" panose="020B0503050000020004"/>
              <a:sym typeface="Fira Sans Condensed Light" panose="020B0503050000020004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/>
          <a:srcRect l="6664" t="4858" r="6220" b="5495"/>
          <a:stretch>
            <a:fillRect/>
          </a:stretch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5"/>
          <a:stretch>
            <a:fillRect/>
          </a:stretch>
        </p:blipFill>
        <p:spPr>
          <a:xfrm>
            <a:off x="1619885" y="555625"/>
            <a:ext cx="1976755" cy="1951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edge/>
      </p:transition>
    </mc:Choice>
    <mc:Fallback xmlns="">
      <p:transition spd="slow"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299085" y="1706880"/>
            <a:ext cx="3180715" cy="1729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charset="0"/>
                <a:cs typeface="Times New Roman" panose="02020603050405020304" charset="0"/>
              </a:rPr>
              <a:t>2.Mục tiêu dự án</a:t>
            </a:r>
            <a:r>
              <a:rPr lang="vi-VN" altLang="en-GB">
                <a:latin typeface="Times New Roman" panose="02020603050405020304" charset="0"/>
                <a:cs typeface="Times New Roman" panose="02020603050405020304" charset="0"/>
              </a:rPr>
              <a:t>:</a:t>
            </a:r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Mục tiêu chính của dự án là giúp người học tự học là chính</a:t>
            </a: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20</a:t>
            </a:r>
            <a:r>
              <a:rPr lang="vi-VN" altLang="en-GB" sz="24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19</a:t>
            </a:r>
          </a:p>
        </p:txBody>
      </p:sp>
      <p:sp>
        <p:nvSpPr>
          <p:cNvPr id="146" name="Google Shape;146;p28"/>
          <p:cNvSpPr txBox="1"/>
          <p:nvPr/>
        </p:nvSpPr>
        <p:spPr>
          <a:xfrm>
            <a:off x="625602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180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C</a:t>
            </a:r>
            <a:r>
              <a:rPr lang="en-GB" sz="180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ó thể học ở mọi nới, mọi lúc</a:t>
            </a:r>
          </a:p>
        </p:txBody>
      </p:sp>
      <p:sp>
        <p:nvSpPr>
          <p:cNvPr id="147" name="Google Shape;147;p28"/>
          <p:cNvSpPr txBox="1"/>
          <p:nvPr/>
        </p:nvSpPr>
        <p:spPr>
          <a:xfrm>
            <a:off x="398377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-</a:t>
            </a:r>
            <a:r>
              <a:rPr lang="en-GB" sz="1800" dirty="0" err="1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Hỗ</a:t>
            </a:r>
            <a:r>
              <a:rPr lang="en-GB" sz="1800" dirty="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 </a:t>
            </a:r>
            <a:r>
              <a:rPr lang="en-GB" sz="1800" dirty="0" err="1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trợ</a:t>
            </a:r>
            <a:r>
              <a:rPr lang="en-GB" sz="1800" dirty="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 </a:t>
            </a:r>
            <a:r>
              <a:rPr lang="en-GB" sz="1800" dirty="0" err="1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thiết</a:t>
            </a:r>
            <a:r>
              <a:rPr lang="en-GB" sz="1800" dirty="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 </a:t>
            </a:r>
            <a:r>
              <a:rPr lang="en-GB" sz="1800" dirty="0" err="1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lập</a:t>
            </a:r>
            <a:r>
              <a:rPr lang="en-GB" sz="1800" dirty="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 </a:t>
            </a:r>
            <a:r>
              <a:rPr lang="en-GB" sz="1800" dirty="0" err="1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môi</a:t>
            </a:r>
            <a:r>
              <a:rPr lang="en-GB" sz="1800" dirty="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 </a:t>
            </a:r>
            <a:r>
              <a:rPr lang="en-GB" sz="1800" dirty="0" err="1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trường</a:t>
            </a:r>
            <a:r>
              <a:rPr lang="en-GB" sz="1800" dirty="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 </a:t>
            </a:r>
            <a:r>
              <a:rPr lang="en-GB" sz="1800" dirty="0" err="1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học</a:t>
            </a:r>
            <a:r>
              <a:rPr lang="en-GB" sz="1800" dirty="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 online</a:t>
            </a:r>
          </a:p>
        </p:txBody>
      </p:sp>
      <p:sp>
        <p:nvSpPr>
          <p:cNvPr id="148" name="Google Shape;148;p28"/>
          <p:cNvSpPr txBox="1"/>
          <p:nvPr/>
        </p:nvSpPr>
        <p:spPr>
          <a:xfrm>
            <a:off x="6256025" y="350763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Times New Roman" panose="02020603050405020304" charset="0"/>
                <a:ea typeface="Fira Sans Condensed Light" panose="020B0503050000020004"/>
                <a:cs typeface="Times New Roman" panose="02020603050405020304" charset="0"/>
                <a:sym typeface="Fira Sans Condensed Light" panose="020B0503050000020004"/>
              </a:rPr>
              <a:t>Hỗ trợ hệ thống online học trức tuyến, qua việc truy cập internet và website.</a:t>
            </a:r>
          </a:p>
        </p:txBody>
      </p:sp>
      <p:sp>
        <p:nvSpPr>
          <p:cNvPr id="149" name="Google Shape;149;p28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20</a:t>
            </a:r>
            <a:r>
              <a:rPr lang="vi-VN" altLang="en-GB" sz="24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20</a:t>
            </a:r>
            <a:endParaRPr sz="2400" b="1">
              <a:solidFill>
                <a:schemeClr val="lt2"/>
              </a:solidFill>
              <a:latin typeface="Rajdhani" panose="02000000000000000000"/>
              <a:ea typeface="Rajdhani" panose="02000000000000000000"/>
              <a:cs typeface="Rajdhani" panose="02000000000000000000"/>
              <a:sym typeface="Rajdhani" panose="02000000000000000000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20</a:t>
            </a:r>
            <a:r>
              <a:rPr lang="vi-VN" altLang="en-GB" sz="24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21</a:t>
            </a:r>
          </a:p>
        </p:txBody>
      </p:sp>
      <p:sp>
        <p:nvSpPr>
          <p:cNvPr id="151" name="Google Shape;151;p28"/>
          <p:cNvSpPr txBox="1"/>
          <p:nvPr/>
        </p:nvSpPr>
        <p:spPr>
          <a:xfrm>
            <a:off x="3983775" y="348225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202</a:t>
            </a:r>
            <a:r>
              <a:rPr lang="vi-VN" altLang="en-GB" sz="24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2</a:t>
            </a: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stCxn id="149" idx="3"/>
            <a:endCxn id="146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047475" y="294132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/>
          <p:nvPr/>
        </p:nvCxnSpPr>
        <p:spPr>
          <a:xfrm>
            <a:off x="6012180" y="3795395"/>
            <a:ext cx="215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90" y="509905"/>
            <a:ext cx="7684770" cy="806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latin typeface="Times New Roman" panose="02020603050405020304" charset="0"/>
                <a:cs typeface="Times New Roman" panose="02020603050405020304" charset="0"/>
              </a:rPr>
              <a:t>3.Nhiệm vụ hệ thống:</a:t>
            </a: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latin typeface="Times New Roman" panose="02020603050405020304" charset="0"/>
                <a:cs typeface="Times New Roman" panose="02020603050405020304" charset="0"/>
              </a:rPr>
              <a:t>- Cung cấp các khóa học trực tuyến đầy đủ kiến thức cho người dùng.</a:t>
            </a: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chemeClr val="lt2"/>
                </a:solidFill>
                <a:latin typeface="Times New Roman" panose="02020603050405020304" charset="0"/>
                <a:cs typeface="Times New Roman" panose="02020603050405020304" charset="0"/>
              </a:rPr>
              <a:t>-Xây dựng 1 hệ thống website học trực tuyến thân thiện với người dùng.</a:t>
            </a:r>
          </a:p>
        </p:txBody>
      </p:sp>
      <p:cxnSp>
        <p:nvCxnSpPr>
          <p:cNvPr id="167" name="Google Shape;167;p29"/>
          <p:cNvCxnSpPr/>
          <p:nvPr/>
        </p:nvCxnSpPr>
        <p:spPr>
          <a:xfrm>
            <a:off x="3420400" y="23675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/>
          <p:nvPr/>
        </p:nvCxnSpPr>
        <p:spPr>
          <a:xfrm rot="10800000">
            <a:off x="4500442" y="2368210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/>
          <p:nvPr/>
        </p:nvCxnSpPr>
        <p:spPr>
          <a:xfrm rot="10800000">
            <a:off x="5580510" y="236884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" name="Google Shape;168;p29"/>
          <p:cNvCxnSpPr/>
          <p:nvPr/>
        </p:nvCxnSpPr>
        <p:spPr>
          <a:xfrm rot="10800000">
            <a:off x="4627442" y="2495210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" name="Google Shape;168;p29"/>
          <p:cNvCxnSpPr/>
          <p:nvPr/>
        </p:nvCxnSpPr>
        <p:spPr>
          <a:xfrm rot="10800000">
            <a:off x="4754442" y="2622210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" name="Google Shape;168;p29"/>
          <p:cNvCxnSpPr/>
          <p:nvPr/>
        </p:nvCxnSpPr>
        <p:spPr>
          <a:xfrm rot="10800000">
            <a:off x="4881442" y="2749210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" name="Google Shape;167;p29"/>
          <p:cNvCxnSpPr/>
          <p:nvPr/>
        </p:nvCxnSpPr>
        <p:spPr>
          <a:xfrm>
            <a:off x="3547400" y="24945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" name="Google Shape;167;p29"/>
          <p:cNvCxnSpPr/>
          <p:nvPr/>
        </p:nvCxnSpPr>
        <p:spPr>
          <a:xfrm>
            <a:off x="3674400" y="26215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" name="Google Shape;167;p29"/>
          <p:cNvCxnSpPr/>
          <p:nvPr/>
        </p:nvCxnSpPr>
        <p:spPr>
          <a:xfrm>
            <a:off x="3801400" y="27485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Google Shape;167;p29"/>
          <p:cNvCxnSpPr/>
          <p:nvPr/>
        </p:nvCxnSpPr>
        <p:spPr>
          <a:xfrm>
            <a:off x="3928400" y="28755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" name="Google Shape;169;p29"/>
          <p:cNvCxnSpPr/>
          <p:nvPr/>
        </p:nvCxnSpPr>
        <p:spPr>
          <a:xfrm rot="10800000">
            <a:off x="5707510" y="249584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" name="Google Shape;169;p29"/>
          <p:cNvCxnSpPr/>
          <p:nvPr/>
        </p:nvCxnSpPr>
        <p:spPr>
          <a:xfrm rot="10800000">
            <a:off x="5834510" y="262284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" name="Google Shape;169;p29"/>
          <p:cNvCxnSpPr/>
          <p:nvPr/>
        </p:nvCxnSpPr>
        <p:spPr>
          <a:xfrm rot="10800000">
            <a:off x="5961510" y="274984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" name="Google Shape;169;p29"/>
          <p:cNvCxnSpPr/>
          <p:nvPr/>
        </p:nvCxnSpPr>
        <p:spPr>
          <a:xfrm rot="10800000">
            <a:off x="6088510" y="287684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" name="Google Shape;168;p29"/>
          <p:cNvCxnSpPr/>
          <p:nvPr/>
        </p:nvCxnSpPr>
        <p:spPr>
          <a:xfrm rot="10800000">
            <a:off x="5008442" y="2876210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090" y="509905"/>
            <a:ext cx="7703820" cy="781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Times New Roman" panose="02020603050405020304" charset="0"/>
                <a:cs typeface="Times New Roman" panose="02020603050405020304" charset="0"/>
              </a:rPr>
              <a:t>4.Chức năng của hệ thống:</a:t>
            </a:r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27405" y="2019300"/>
            <a:ext cx="2208530" cy="889635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latin typeface="Times New Roman" panose="02020603050405020304" charset="0"/>
                <a:ea typeface="Rajdhani" panose="02000000000000000000"/>
                <a:cs typeface="Times New Roman" panose="02020603050405020304" charset="0"/>
                <a:sym typeface="Rajdhani" panose="02000000000000000000"/>
              </a:rPr>
              <a:t>Cung cấp các khóa học trực tuyến</a:t>
            </a:r>
            <a:endParaRPr sz="2000" b="1">
              <a:latin typeface="Times New Roman" panose="02020603050405020304" charset="0"/>
              <a:ea typeface="Rajdhani" panose="02000000000000000000"/>
              <a:cs typeface="Times New Roman" panose="02020603050405020304" charset="0"/>
              <a:sym typeface="Rajdhani" panose="02000000000000000000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5045" y="1328420"/>
            <a:ext cx="2208530" cy="12573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latin typeface="Times New Roman" panose="02020603050405020304" charset="0"/>
                <a:ea typeface="Rajdhani" panose="02000000000000000000"/>
                <a:cs typeface="Times New Roman" panose="02020603050405020304" charset="0"/>
                <a:sym typeface="Rajdhani" panose="02000000000000000000"/>
              </a:rPr>
              <a:t>Tạo ra được 1 ứng dụng giúp người dùng tự học mọi lúc mọi nơi.</a:t>
            </a: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5045" y="3116580"/>
            <a:ext cx="2208530" cy="76327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latin typeface="Times New Roman" panose="02020603050405020304" charset="0"/>
                <a:ea typeface="Rajdhani" panose="02000000000000000000"/>
                <a:cs typeface="Times New Roman" panose="02020603050405020304" charset="0"/>
                <a:sym typeface="Rajdhani" panose="02000000000000000000"/>
              </a:rPr>
              <a:t>Tiết kiệm thời gian học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628650" y="1707515"/>
            <a:ext cx="8211185" cy="20053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CHƯƠNG 2: CHỨC NĂNG  CHÍNH CỦA WEBSITE KHÓA HỌC</a:t>
            </a:r>
          </a:p>
        </p:txBody>
      </p:sp>
      <p:grpSp>
        <p:nvGrpSpPr>
          <p:cNvPr id="761" name="Google Shape;761;p39"/>
          <p:cNvGrpSpPr/>
          <p:nvPr/>
        </p:nvGrpSpPr>
        <p:grpSpPr>
          <a:xfrm>
            <a:off x="4356050" y="915835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-108585" y="51435"/>
            <a:ext cx="9135745" cy="880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00" dirty="0">
                <a:latin typeface="Times New Roman"/>
                <a:cs typeface="Times New Roman"/>
              </a:rPr>
              <a:t>Trang homer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25" y="966231"/>
            <a:ext cx="7619617" cy="3921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-108585" y="51435"/>
            <a:ext cx="9135745" cy="880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latin typeface="Times New Roman"/>
                <a:cs typeface="Times New Roman"/>
              </a:rPr>
              <a:t>Trong About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645" y="930645"/>
            <a:ext cx="6885470" cy="3595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34925" y="241300"/>
            <a:ext cx="9026525" cy="920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00" dirty="0" err="1">
                <a:latin typeface="Times New Roman"/>
                <a:cs typeface="Times New Roman"/>
              </a:rPr>
              <a:t>Tiếp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theo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trong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phần</a:t>
            </a:r>
            <a:r>
              <a:rPr lang="en-GB" sz="3000" dirty="0">
                <a:latin typeface="Times New Roman"/>
                <a:cs typeface="Times New Roman"/>
              </a:rPr>
              <a:t> Courses </a:t>
            </a:r>
            <a:r>
              <a:rPr lang="en-GB" sz="3000" dirty="0" err="1">
                <a:latin typeface="Times New Roman"/>
                <a:cs typeface="Times New Roman"/>
              </a:rPr>
              <a:t>gồm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có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các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ngôn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ngữ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lập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trình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như</a:t>
            </a:r>
            <a:r>
              <a:rPr lang="en-GB" sz="3000" dirty="0">
                <a:latin typeface="Times New Roman"/>
                <a:cs typeface="Times New Roman"/>
              </a:rPr>
              <a:t>: Html, </a:t>
            </a:r>
            <a:r>
              <a:rPr lang="en-GB" sz="3000" dirty="0" err="1">
                <a:latin typeface="Times New Roman"/>
                <a:cs typeface="Times New Roman"/>
              </a:rPr>
              <a:t>Css</a:t>
            </a:r>
            <a:r>
              <a:rPr lang="en-GB" sz="3000" dirty="0">
                <a:latin typeface="Times New Roman"/>
                <a:cs typeface="Times New Roman"/>
              </a:rPr>
              <a:t>, </a:t>
            </a:r>
            <a:r>
              <a:rPr lang="en-GB" sz="3000" dirty="0" err="1">
                <a:latin typeface="Times New Roman"/>
                <a:cs typeface="Times New Roman"/>
              </a:rPr>
              <a:t>Javascript</a:t>
            </a:r>
            <a:r>
              <a:rPr lang="en-GB" sz="3000" dirty="0">
                <a:latin typeface="Times New Roman"/>
                <a:cs typeface="Times New Roman"/>
              </a:rPr>
              <a:t>, SQL,</a:t>
            </a:r>
            <a:r>
              <a:rPr lang="vi-VN" alt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PhP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và</a:t>
            </a:r>
            <a:r>
              <a:rPr lang="en-GB" sz="3000" dirty="0">
                <a:latin typeface="Times New Roman"/>
                <a:cs typeface="Times New Roman"/>
              </a:rPr>
              <a:t> Bootstrap</a:t>
            </a:r>
          </a:p>
        </p:txBody>
      </p:sp>
      <p:pic>
        <p:nvPicPr>
          <p:cNvPr id="10" name="Picture 10" descr="Ảnh có chứa văn bản, ảnh chụp màn hình, màu cam, buồng&#10;&#10;Mô tả được tự động tạ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28" y="1447244"/>
            <a:ext cx="7631577" cy="3516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-108585" y="51435"/>
            <a:ext cx="9135745" cy="880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00" dirty="0">
                <a:latin typeface="Times New Roman"/>
                <a:cs typeface="Times New Roman"/>
              </a:rPr>
              <a:t>Trang </a:t>
            </a:r>
            <a:r>
              <a:rPr lang="en-GB" sz="3000" dirty="0" err="1">
                <a:latin typeface="Times New Roman"/>
                <a:cs typeface="Times New Roman"/>
              </a:rPr>
              <a:t>học</a:t>
            </a:r>
            <a:r>
              <a:rPr lang="en-GB" sz="3000" dirty="0">
                <a:latin typeface="Times New Roman"/>
                <a:cs typeface="Times New Roman"/>
              </a:rPr>
              <a:t> HTML</a:t>
            </a:r>
            <a:endParaRPr lang="en-GB" sz="3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7" descr="Ảnh có chứa văn bản, ảnh chụp màn hình, màn hình&#10;&#10;Mô tả được tự động tạ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645" y="1198483"/>
            <a:ext cx="6188710" cy="3323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-108585" y="51435"/>
            <a:ext cx="9135745" cy="880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00" dirty="0" err="1">
                <a:latin typeface="Times New Roman"/>
                <a:cs typeface="Times New Roman"/>
              </a:rPr>
              <a:t>Khóa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học</a:t>
            </a:r>
            <a:r>
              <a:rPr lang="en-GB" sz="3000" dirty="0">
                <a:latin typeface="Times New Roman"/>
                <a:cs typeface="Times New Roman"/>
              </a:rPr>
              <a:t> HTML </a:t>
            </a:r>
            <a:r>
              <a:rPr lang="en-GB" sz="3000" dirty="0" err="1">
                <a:latin typeface="Times New Roman"/>
                <a:cs typeface="Times New Roman"/>
              </a:rPr>
              <a:t>và</a:t>
            </a:r>
            <a:r>
              <a:rPr lang="en-GB" sz="3000" dirty="0">
                <a:latin typeface="Times New Roman"/>
                <a:cs typeface="Times New Roman"/>
              </a:rPr>
              <a:t> CSS</a:t>
            </a:r>
            <a:endParaRPr lang="en-GB" sz="3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7" descr="Ảnh có chứa văn bản, ảnh chụp màn hình, màn hình&#10;&#10;Mô tả được tự động tạ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9" y="1398116"/>
            <a:ext cx="7441312" cy="35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7040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-108585" y="51435"/>
            <a:ext cx="9135745" cy="880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00" dirty="0" err="1">
                <a:latin typeface="Times New Roman"/>
                <a:cs typeface="Times New Roman"/>
              </a:rPr>
              <a:t>Câu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hỏi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cuối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Bài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Giảng</a:t>
            </a:r>
            <a:endParaRPr lang="en-GB" sz="3000" dirty="0" err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9" y="1014161"/>
            <a:ext cx="7441312" cy="38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417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627380"/>
            <a:ext cx="6700520" cy="3981450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259840" y="195580"/>
            <a:ext cx="1976755" cy="1951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12180" y="195580"/>
            <a:ext cx="1976755" cy="1951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-108585" y="51435"/>
            <a:ext cx="9135745" cy="12934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00" dirty="0" err="1">
                <a:latin typeface="Times New Roman"/>
                <a:cs typeface="Times New Roman"/>
              </a:rPr>
              <a:t>Cuối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cùng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là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phần</a:t>
            </a:r>
            <a:r>
              <a:rPr lang="en-GB" sz="3000" dirty="0">
                <a:latin typeface="Times New Roman"/>
                <a:cs typeface="Times New Roman"/>
              </a:rPr>
              <a:t> Contact, </a:t>
            </a:r>
            <a:r>
              <a:rPr lang="en-GB" sz="3000" dirty="0" err="1">
                <a:latin typeface="Times New Roman"/>
                <a:cs typeface="Times New Roman"/>
              </a:rPr>
              <a:t>bạn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có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thể</a:t>
            </a:r>
            <a:r>
              <a:rPr lang="en-GB" sz="3000" dirty="0">
                <a:latin typeface="Times New Roman"/>
                <a:cs typeface="Times New Roman"/>
              </a:rPr>
              <a:t> </a:t>
            </a:r>
            <a:r>
              <a:rPr lang="en-GB" sz="3000" dirty="0" err="1">
                <a:latin typeface="Times New Roman"/>
                <a:cs typeface="Times New Roman"/>
              </a:rPr>
              <a:t>gữi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những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lời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nhận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xét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về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khóa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học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cho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nhân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viên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để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được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tư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vấn</a:t>
            </a:r>
            <a:r>
              <a:rPr lang="en-GB" sz="3000" dirty="0">
                <a:latin typeface="Times New Roman"/>
                <a:cs typeface="Times New Roman"/>
              </a:rPr>
              <a:t> </a:t>
            </a:r>
            <a:r>
              <a:rPr lang="en-GB" sz="3000" dirty="0" err="1">
                <a:latin typeface="Times New Roman"/>
                <a:cs typeface="Times New Roman"/>
              </a:rPr>
              <a:t>thêm</a:t>
            </a:r>
            <a:r>
              <a:rPr lang="en-GB" sz="3000" dirty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9" name="Picture 9" descr="Ảnh có chứa văn bản, ảnh chụp màn hình, màn hình&#10;&#10;Mô tả được tự động tạ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82" y="1558111"/>
            <a:ext cx="7965840" cy="3433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628650" y="1707515"/>
            <a:ext cx="8211185" cy="20053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CHƯƠNG </a:t>
            </a:r>
            <a:r>
              <a:rPr lang="vi-VN" altLang="en-GB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GB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: ĐÁNH GIÁ PHẦN MỀM WEBSITE KHÓA HỌC</a:t>
            </a:r>
          </a:p>
        </p:txBody>
      </p:sp>
      <p:grpSp>
        <p:nvGrpSpPr>
          <p:cNvPr id="761" name="Google Shape;761;p39"/>
          <p:cNvGrpSpPr/>
          <p:nvPr/>
        </p:nvGrpSpPr>
        <p:grpSpPr>
          <a:xfrm>
            <a:off x="4356050" y="915835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 panose="02020603050405020304" charset="0"/>
                <a:cs typeface="Times New Roman" panose="02020603050405020304" charset="0"/>
              </a:rPr>
              <a:t>Thành viên tham gia dự án: 5 thành viên</a:t>
            </a:r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 panose="02020603050405020304" charset="0"/>
                <a:cs typeface="Times New Roman" panose="02020603050405020304" charset="0"/>
              </a:rPr>
              <a:t>Kích thước hệ thống: trung bình</a:t>
            </a:r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4153530" y="343620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 panose="02020603050405020304" charset="0"/>
                <a:cs typeface="Times New Roman" panose="02020603050405020304" charset="0"/>
              </a:rPr>
              <a:t>Thời gian thực hiện: 4 tuần</a:t>
            </a:r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charset="0"/>
                <a:cs typeface="Times New Roman" panose="02020603050405020304" charset="0"/>
              </a:rPr>
              <a:t>1.Khả thi về kĩ thuật</a:t>
            </a:r>
            <a:r>
              <a:rPr lang="vi-VN" altLang="en-GB">
                <a:latin typeface="Times New Roman" panose="02020603050405020304" charset="0"/>
                <a:cs typeface="Times New Roman" panose="02020603050405020304" charset="0"/>
              </a:rPr>
              <a:t>:</a:t>
            </a:r>
          </a:p>
        </p:txBody>
      </p:sp>
      <p:grpSp>
        <p:nvGrpSpPr>
          <p:cNvPr id="219" name="Google Shape;219;p31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4140440" y="333041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3513263" y="3533113"/>
            <a:ext cx="379870" cy="403444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 panose="02020603050405020304" charset="0"/>
                <a:cs typeface="Times New Roman" panose="02020603050405020304" charset="0"/>
              </a:rPr>
              <a:t>Hệ điều hành Windows 10</a:t>
            </a:r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sz="2000" dirty="0">
                <a:latin typeface="Times New Roman"/>
                <a:cs typeface="Times New Roman"/>
              </a:rPr>
              <a:t>Công </a:t>
            </a:r>
            <a:r>
              <a:rPr lang="en-GB" sz="2000" dirty="0" err="1">
                <a:latin typeface="Times New Roman"/>
                <a:cs typeface="Times New Roman"/>
              </a:rPr>
              <a:t>cụ</a:t>
            </a:r>
            <a:r>
              <a:rPr lang="en-GB" sz="2000" dirty="0">
                <a:latin typeface="Times New Roman"/>
                <a:cs typeface="Times New Roman"/>
              </a:rPr>
              <a:t> </a:t>
            </a:r>
            <a:r>
              <a:rPr lang="en-GB" sz="2000" dirty="0" err="1">
                <a:latin typeface="Times New Roman"/>
                <a:cs typeface="Times New Roman"/>
              </a:rPr>
              <a:t>lập</a:t>
            </a:r>
            <a:r>
              <a:rPr lang="en-GB" sz="2000" dirty="0">
                <a:latin typeface="Times New Roman"/>
                <a:cs typeface="Times New Roman"/>
              </a:rPr>
              <a:t> </a:t>
            </a:r>
            <a:r>
              <a:rPr lang="en-GB" sz="2000" dirty="0" err="1">
                <a:latin typeface="Times New Roman"/>
                <a:cs typeface="Times New Roman"/>
              </a:rPr>
              <a:t>trình</a:t>
            </a:r>
            <a:r>
              <a:rPr lang="en-GB" sz="2000" dirty="0">
                <a:latin typeface="Times New Roman"/>
                <a:cs typeface="Times New Roman"/>
              </a:rPr>
              <a:t>: Microsoft Visual Studio code  (</a:t>
            </a:r>
            <a:r>
              <a:rPr lang="en-GB" sz="2000" dirty="0" err="1">
                <a:latin typeface="Times New Roman"/>
                <a:cs typeface="Times New Roman"/>
              </a:rPr>
              <a:t>ngôn</a:t>
            </a:r>
            <a:r>
              <a:rPr lang="en-GB" sz="2000" dirty="0">
                <a:latin typeface="Times New Roman"/>
                <a:cs typeface="Times New Roman"/>
              </a:rPr>
              <a:t> </a:t>
            </a:r>
            <a:r>
              <a:rPr lang="en-GB" sz="2000" dirty="0" err="1">
                <a:latin typeface="Times New Roman"/>
                <a:cs typeface="Times New Roman"/>
              </a:rPr>
              <a:t>ngữ</a:t>
            </a:r>
            <a:r>
              <a:rPr lang="en-GB" sz="2000" dirty="0">
                <a:latin typeface="Times New Roman"/>
                <a:cs typeface="Times New Roman"/>
              </a:rPr>
              <a:t> Html, </a:t>
            </a:r>
            <a:r>
              <a:rPr lang="en-GB" sz="2000" dirty="0" err="1">
                <a:latin typeface="Times New Roman"/>
                <a:cs typeface="Times New Roman"/>
              </a:rPr>
              <a:t>Css</a:t>
            </a:r>
            <a:r>
              <a:rPr lang="en-GB" sz="2000" dirty="0">
                <a:latin typeface="Times New Roman"/>
                <a:cs typeface="Times New Roman"/>
              </a:rPr>
              <a:t>) </a:t>
            </a:r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4153530" y="343620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Công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cụ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khác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: Word, PPT, XAMPP</a:t>
            </a:r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Times New Roman" panose="02020603050405020304" charset="0"/>
                <a:cs typeface="Times New Roman" panose="02020603050405020304" charset="0"/>
              </a:rPr>
              <a:t>2.Công cụ phát triển</a:t>
            </a:r>
          </a:p>
        </p:txBody>
      </p:sp>
      <p:grpSp>
        <p:nvGrpSpPr>
          <p:cNvPr id="219" name="Google Shape;219;p31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4140440" y="333041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3513263" y="3533113"/>
            <a:ext cx="379870" cy="403444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683270" y="123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charset="0"/>
                <a:cs typeface="Times New Roman" panose="02020603050405020304" charset="0"/>
              </a:rPr>
              <a:t>3.Bảng tổng kết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019AB9-60C0-41F5-9359-05C557D66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32437"/>
              </p:ext>
            </p:extLst>
          </p:nvPr>
        </p:nvGraphicFramePr>
        <p:xfrm>
          <a:off x="1056639" y="959776"/>
          <a:ext cx="6776722" cy="37341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5804">
                  <a:extLst>
                    <a:ext uri="{9D8B030D-6E8A-4147-A177-3AD203B41FA5}">
                      <a16:colId xmlns:a16="http://schemas.microsoft.com/office/drawing/2014/main" val="434676311"/>
                    </a:ext>
                  </a:extLst>
                </a:gridCol>
                <a:gridCol w="1906719">
                  <a:extLst>
                    <a:ext uri="{9D8B030D-6E8A-4147-A177-3AD203B41FA5}">
                      <a16:colId xmlns:a16="http://schemas.microsoft.com/office/drawing/2014/main" val="2576944204"/>
                    </a:ext>
                  </a:extLst>
                </a:gridCol>
                <a:gridCol w="818780">
                  <a:extLst>
                    <a:ext uri="{9D8B030D-6E8A-4147-A177-3AD203B41FA5}">
                      <a16:colId xmlns:a16="http://schemas.microsoft.com/office/drawing/2014/main" val="1715157947"/>
                    </a:ext>
                  </a:extLst>
                </a:gridCol>
                <a:gridCol w="1393671">
                  <a:extLst>
                    <a:ext uri="{9D8B030D-6E8A-4147-A177-3AD203B41FA5}">
                      <a16:colId xmlns:a16="http://schemas.microsoft.com/office/drawing/2014/main" val="3131546700"/>
                    </a:ext>
                  </a:extLst>
                </a:gridCol>
                <a:gridCol w="1541748">
                  <a:extLst>
                    <a:ext uri="{9D8B030D-6E8A-4147-A177-3AD203B41FA5}">
                      <a16:colId xmlns:a16="http://schemas.microsoft.com/office/drawing/2014/main" val="1962646439"/>
                    </a:ext>
                  </a:extLst>
                </a:gridCol>
              </a:tblGrid>
              <a:tr h="31919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STT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 dirty="0" err="1">
                          <a:effectLst/>
                        </a:rPr>
                        <a:t>Rủi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ro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Mức độ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Mô tả đánh giá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 dirty="0" err="1">
                          <a:effectLst/>
                        </a:rPr>
                        <a:t>Chú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thích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4016627"/>
                  </a:ext>
                </a:extLst>
              </a:tr>
              <a:tr h="430009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1 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Tâm lý người dùng chưa quen với hệ thống mới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Trung bình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 dirty="0" err="1">
                          <a:effectLst/>
                        </a:rPr>
                        <a:t>Nhân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viên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nơi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làm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việc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đều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có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khả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năng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sử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dụng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máy</a:t>
                      </a:r>
                      <a:r>
                        <a:rPr lang="en-US" sz="800" dirty="0">
                          <a:effectLst/>
                        </a:rPr>
                        <a:t> vi </a:t>
                      </a:r>
                      <a:r>
                        <a:rPr lang="en-US" sz="800" dirty="0" err="1">
                          <a:effectLst/>
                        </a:rPr>
                        <a:t>tính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Tổ chức đào tạo huấn luyện cho người sử dụng hệ thống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548828"/>
                  </a:ext>
                </a:extLst>
              </a:tr>
              <a:tr h="7242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Hỗ trợ trực tiếp người dùng trong thời gian bắt đầu. </a:t>
                      </a:r>
                    </a:p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Tiến hành triển khai thử từng bước.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8684277"/>
                  </a:ext>
                </a:extLst>
              </a:tr>
              <a:tr h="31919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2 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Kích thước hệ thống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Trung bình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Thời gian triển khai hệ thống là 1 tuần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3773771"/>
                  </a:ext>
                </a:extLst>
              </a:tr>
              <a:tr h="577128"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ct val="113000"/>
                        </a:lnSpc>
                        <a:buFont typeface="+mj-lt"/>
                        <a:buNone/>
                      </a:pPr>
                      <a:r>
                        <a:rPr lang="en-US" sz="800" dirty="0">
                          <a:effectLst/>
                        </a:rPr>
                        <a:t>3 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Chuyển từ cách hoạt động từ thủ công sang sử dụng phần mềm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Bình thường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Nhân viên sẽ nhanh chóng thích nghi với việc sử dụng hệ thống mới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Đào tạo một lớp sử dụng phần mềm trước khi sử dụng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8485835"/>
                  </a:ext>
                </a:extLst>
              </a:tr>
              <a:tr h="31919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4 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Dữ liệu không thể phục hồi khi xóa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Cao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Chọn chức năng xóa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Có cảnh báo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2367800"/>
                  </a:ext>
                </a:extLst>
              </a:tr>
              <a:tr h="45688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5 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Nhập dữ liệu sai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Khá cao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Trong quá trình nhập không tránh khỏi khả năng nhập sai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Có cảnh báo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1360693"/>
                  </a:ext>
                </a:extLst>
              </a:tr>
              <a:tr h="58831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6 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Mở thêm tính năng cho phần mềm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Thấp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>
                          <a:effectLst/>
                        </a:rPr>
                        <a:t>Khi muốn mở tính năng mới cho phần mềm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3000"/>
                        </a:lnSpc>
                      </a:pPr>
                      <a:r>
                        <a:rPr lang="en-US" sz="800" dirty="0" err="1">
                          <a:effectLst/>
                        </a:rPr>
                        <a:t>Nhóm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phát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triển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chỉ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cho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phép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người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dùng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hoạt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động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trên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những</a:t>
                      </a:r>
                      <a:r>
                        <a:rPr lang="en-US" sz="800" dirty="0">
                          <a:effectLst/>
                        </a:rPr>
                        <a:t> model </a:t>
                      </a:r>
                      <a:r>
                        <a:rPr lang="en-US" sz="800" dirty="0" err="1">
                          <a:effectLst/>
                        </a:rPr>
                        <a:t>có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sẵn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747098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newsflash/>
      </p:transition>
    </mc:Choice>
    <mc:Fallback xmlns="">
      <p:transition spd="med">
        <p:newsflash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charset="0"/>
                <a:cs typeface="Times New Roman" panose="02020603050405020304" charset="0"/>
              </a:rPr>
              <a:t>4.Yêu cầu bảo mật</a:t>
            </a:r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52" name="Google Shape;1752;p44"/>
          <p:cNvPicPr preferRelativeResize="0"/>
          <p:nvPr/>
        </p:nvPicPr>
        <p:blipFill rotWithShape="1">
          <a:blip r:embed="rId4"/>
          <a:srcRect l="3789" r="3789"/>
          <a:stretch>
            <a:fillRect/>
          </a:stretch>
        </p:blipFill>
        <p:spPr>
          <a:xfrm>
            <a:off x="786048" y="1795546"/>
            <a:ext cx="3278417" cy="19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42775" y="2091500"/>
            <a:ext cx="3227100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latin typeface="Times New Roman" panose="02020603050405020304" charset="0"/>
                <a:cs typeface="Times New Roman" panose="02020603050405020304" charset="0"/>
              </a:rPr>
              <a:t>Chỉ người có user + password của hệ thống mới có quyền truy cập quản trị hệ thống </a:t>
            </a:r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"/>
              </a:rPr>
              <a:t>THANKS!</a:t>
            </a:r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975" y="2105100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>
                <a:latin typeface="time"/>
              </a:rPr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 dirty="0"/>
          </a:p>
        </p:txBody>
      </p:sp>
      <p:grpSp>
        <p:nvGrpSpPr>
          <p:cNvPr id="1771" name="Google Shape;1771;p46"/>
          <p:cNvGrpSpPr/>
          <p:nvPr/>
        </p:nvGrpSpPr>
        <p:grpSpPr>
          <a:xfrm>
            <a:off x="3914560" y="3451633"/>
            <a:ext cx="268782" cy="268485"/>
            <a:chOff x="3303268" y="3817349"/>
            <a:chExt cx="346056" cy="345674"/>
          </a:xfrm>
        </p:grpSpPr>
        <p:sp>
          <p:nvSpPr>
            <p:cNvPr id="1772" name="Google Shape;1772;p4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6" name="Google Shape;1776;p46"/>
          <p:cNvGrpSpPr/>
          <p:nvPr/>
        </p:nvGrpSpPr>
        <p:grpSpPr>
          <a:xfrm>
            <a:off x="4263368" y="3451633"/>
            <a:ext cx="268782" cy="268485"/>
            <a:chOff x="3752358" y="3817349"/>
            <a:chExt cx="346056" cy="345674"/>
          </a:xfrm>
        </p:grpSpPr>
        <p:sp>
          <p:nvSpPr>
            <p:cNvPr id="1777" name="Google Shape;1777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46"/>
          <p:cNvGrpSpPr/>
          <p:nvPr/>
        </p:nvGrpSpPr>
        <p:grpSpPr>
          <a:xfrm>
            <a:off x="4612176" y="3451633"/>
            <a:ext cx="268757" cy="268485"/>
            <a:chOff x="4201447" y="3817349"/>
            <a:chExt cx="346024" cy="345674"/>
          </a:xfrm>
        </p:grpSpPr>
        <p:sp>
          <p:nvSpPr>
            <p:cNvPr id="1782" name="Google Shape;1782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6"/>
          <p:cNvGrpSpPr/>
          <p:nvPr/>
        </p:nvGrpSpPr>
        <p:grpSpPr>
          <a:xfrm>
            <a:off x="4960939" y="3451633"/>
            <a:ext cx="268460" cy="268485"/>
            <a:chOff x="5549861" y="3817349"/>
            <a:chExt cx="345642" cy="345674"/>
          </a:xfrm>
        </p:grpSpPr>
        <p:sp>
          <p:nvSpPr>
            <p:cNvPr id="1785" name="Google Shape;1785;p46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61340"/>
            <a:ext cx="3851275" cy="4138930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vi-VN" altLang="en-US" dirty="0">
                <a:latin typeface="Times New Roman" panose="02020603050405020304" charset="0"/>
                <a:cs typeface="Times New Roman" panose="02020603050405020304" charset="0"/>
              </a:rPr>
              <a:t>PHẦN 1: GIỚI THIỆU LẬP TRÌNH WEBSITE KHÓA HỌC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4798060" y="561975"/>
            <a:ext cx="4116705" cy="3784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l">
              <a:buSzTx/>
            </a:pPr>
            <a:r>
              <a:rPr lang="vi-VN" altLang="en-US" sz="4800" b="1">
                <a:solidFill>
                  <a:schemeClr val="lt2"/>
                </a:solidFill>
                <a:latin typeface="Times New Roman" panose="02020603050405020304" charset="0"/>
                <a:ea typeface="Rajdhani" panose="02000000000000000000"/>
                <a:cs typeface="Times New Roman" panose="02020603050405020304" charset="0"/>
                <a:sym typeface="+mn-ea"/>
              </a:rPr>
              <a:t>PHẦN 2: PHẦN MỀM WEBSITE KHÓA HỌC</a:t>
            </a:r>
            <a:endParaRPr lang="en-US" sz="4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0" algn="l">
              <a:buSzTx/>
            </a:pPr>
            <a:endParaRPr lang="en-US" sz="4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newsflash/>
      </p:transition>
    </mc:Choice>
    <mc:Fallback xmlns="">
      <p:transition spd="med">
        <p:newsfla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605" y="450215"/>
            <a:ext cx="3787775" cy="46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4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PHẦN 1: GIỚI THIỆU LẬP TRÌNH WEBSITE KHÓA HỌC</a:t>
            </a:r>
            <a:endParaRPr lang="en-GB" sz="4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500160" y="2643655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/>
      </p:transition>
    </mc:Choice>
    <mc:Fallback xmlns="">
      <p:transition spd="slow">
        <p:blind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EE60-FC88-4B6E-B49E-88192FF7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05" y="349561"/>
            <a:ext cx="2403255" cy="816299"/>
          </a:xfrm>
        </p:spPr>
        <p:txBody>
          <a:bodyPr/>
          <a:lstStyle/>
          <a:p>
            <a:r>
              <a:rPr lang="vi-VN" sz="2400" dirty="0">
                <a:latin typeface="time"/>
              </a:rPr>
              <a:t>CSDL</a:t>
            </a:r>
            <a:endParaRPr lang="en-US" sz="2400" dirty="0">
              <a:latin typeface="tim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E6ED0-E844-4DE4-8AE7-D242F845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25" y="1346789"/>
            <a:ext cx="5316535" cy="31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4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971550" y="52705"/>
            <a:ext cx="2717165" cy="1165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charset="0"/>
                <a:cs typeface="Times New Roman" panose="02020603050405020304" charset="0"/>
              </a:rPr>
              <a:t>Giao </a:t>
            </a:r>
            <a:r>
              <a:rPr lang="en-GB" dirty="0" err="1">
                <a:latin typeface="Times New Roman" panose="02020603050405020304" charset="0"/>
                <a:cs typeface="Times New Roman" panose="02020603050405020304" charset="0"/>
              </a:rPr>
              <a:t>diện</a:t>
            </a:r>
            <a:r>
              <a:rPr lang="en-GB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dirty="0" err="1">
                <a:latin typeface="Times New Roman" panose="02020603050405020304" charset="0"/>
                <a:cs typeface="Times New Roman" panose="02020603050405020304" charset="0"/>
              </a:rPr>
              <a:t>lập</a:t>
            </a:r>
            <a:r>
              <a:rPr lang="en-GB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dirty="0" err="1"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r>
              <a:rPr lang="en-GB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dirty="0" err="1">
                <a:latin typeface="Times New Roman" panose="02020603050405020304" charset="0"/>
                <a:cs typeface="Times New Roman" panose="02020603050405020304" charset="0"/>
              </a:rPr>
              <a:t>ứng</a:t>
            </a:r>
            <a:r>
              <a:rPr lang="en-GB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dirty="0" err="1">
                <a:latin typeface="Times New Roman" panose="02020603050405020304" charset="0"/>
                <a:cs typeface="Times New Roman" panose="02020603050405020304" charset="0"/>
              </a:rPr>
              <a:t>dụng</a:t>
            </a:r>
            <a:r>
              <a:rPr lang="en-GB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dirty="0" err="1">
                <a:latin typeface="Times New Roman" panose="02020603050405020304" charset="0"/>
                <a:cs typeface="Times New Roman" panose="02020603050405020304" charset="0"/>
              </a:rPr>
              <a:t>là</a:t>
            </a:r>
            <a:r>
              <a:rPr lang="en-GB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dirty="0" err="1">
                <a:latin typeface="Times New Roman" panose="02020603050405020304" charset="0"/>
                <a:cs typeface="Times New Roman" panose="02020603050405020304" charset="0"/>
              </a:rPr>
              <a:t>gì</a:t>
            </a:r>
            <a:r>
              <a:rPr lang="en-GB" dirty="0">
                <a:latin typeface="Times New Roman" panose="02020603050405020304" charset="0"/>
                <a:cs typeface="Times New Roman" panose="02020603050405020304" charset="0"/>
              </a:rPr>
              <a:t> ?</a:t>
            </a:r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028700" y="1059815"/>
            <a:ext cx="2334260" cy="101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API – Application Programming Interface – giao diện lập trình ứng dụng</a:t>
            </a: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60290" y="268605"/>
            <a:ext cx="2752725" cy="734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charset="0"/>
                <a:cs typeface="Times New Roman" panose="02020603050405020304" charset="0"/>
              </a:rPr>
              <a:t>Ưu điểm của API?</a:t>
            </a: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4932045" y="843280"/>
            <a:ext cx="2451735" cy="1938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Tính tự động hóa rất cao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Ứng dụng cực kỳ linh hoạt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Khả năng thích ứng tốt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Cá nhân hóa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Dữ liệu có sẵn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Phạm vi</a:t>
            </a:r>
            <a:r>
              <a:rPr lang="vi-VN" altLang="en-GB" sz="1600">
                <a:latin typeface="Times New Roman" panose="02020603050405020304" charset="0"/>
                <a:cs typeface="Times New Roman" panose="02020603050405020304" charset="0"/>
              </a:rPr>
              <a:t> rộng rãi</a:t>
            </a: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1691640" y="2644140"/>
            <a:ext cx="2326005" cy="61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charset="0"/>
                <a:cs typeface="Times New Roman" panose="02020603050405020304" charset="0"/>
              </a:rPr>
              <a:t>Có những loại API nào?</a:t>
            </a: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1764665" y="3435985"/>
            <a:ext cx="2877820" cy="644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Web API – hệ thống API trên nền tảng web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Hệ thống API trên hệ điều hành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API của thư viện phần mềm (framework)</a:t>
            </a: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516370" y="3374390"/>
            <a:ext cx="2510790" cy="421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charset="0"/>
                <a:cs typeface="Times New Roman" panose="02020603050405020304" charset="0"/>
              </a:rPr>
              <a:t>Nhược điểm của API?</a:t>
            </a:r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6213475" y="3893185"/>
            <a:ext cx="2349500" cy="11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altLang="en-GB" sz="160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hỉ hỗ trợ mặc định get, post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API cực kì khó nhớ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 panose="02020603050405020304" charset="0"/>
                <a:cs typeface="Times New Roman" panose="02020603050405020304" charset="0"/>
              </a:rPr>
              <a:t>Web API tốn kha khá chi phí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875392" y="2942685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79827" y="80452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415125" y="4004687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39387" y="127598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cxnSp>
        <p:nvCxnSpPr>
          <p:cNvPr id="127" name="Google Shape;127;p26"/>
          <p:cNvCxnSpPr/>
          <p:nvPr/>
        </p:nvCxnSpPr>
        <p:spPr>
          <a:xfrm>
            <a:off x="1620173" y="283764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16298" y="106650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6084415" y="379585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875713" y="69947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605" y="450215"/>
            <a:ext cx="3787775" cy="46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PHẦN 2: PHẦN MỀM WEBSITE KHÓA HỌC</a:t>
            </a:r>
            <a:br>
              <a:rPr lang="en-US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endParaRPr lang="en-GB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500160" y="2643655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Text Box 1"/>
          <p:cNvSpPr txBox="1"/>
          <p:nvPr/>
        </p:nvSpPr>
        <p:spPr>
          <a:xfrm>
            <a:off x="4787900" y="1635760"/>
            <a:ext cx="26136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altLang="en-US" sz="4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3 Chương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628650" y="1707515"/>
            <a:ext cx="8211185" cy="20053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CHƯƠNG 1: TỔNG QUAN HỆ THỐNG WEBSITE KHÓA HỌC</a:t>
            </a:r>
          </a:p>
        </p:txBody>
      </p:sp>
      <p:grpSp>
        <p:nvGrpSpPr>
          <p:cNvPr id="761" name="Google Shape;761;p39"/>
          <p:cNvGrpSpPr/>
          <p:nvPr/>
        </p:nvGrpSpPr>
        <p:grpSpPr>
          <a:xfrm>
            <a:off x="4356050" y="915835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charset="0"/>
                <a:cs typeface="Times New Roman" panose="02020603050405020304" charset="0"/>
              </a:rPr>
              <a:t>1.Giới thiệu: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57785" y="398780"/>
            <a:ext cx="5955030" cy="4634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Để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xây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dựng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một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hệ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thống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tin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hoàn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chỉnh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chúng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ta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cần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trải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qua 6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giai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đoạn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Khảo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sát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phân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tích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hệ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thống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thiết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kế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hệ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thống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kiểm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thử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cài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đặt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vận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hành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bảo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trì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hệ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thống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Nhưng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đối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với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những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học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sinh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năm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2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như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chúng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em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thì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nhu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cầu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cấp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thiết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nhất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nay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là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qua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môn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đạt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điểm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Cùng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với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danh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sách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đề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tài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gợi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ý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nên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vì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thế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chúng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tôi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đã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xây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dựng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một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Website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khóa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học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để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phục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vụ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nhu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cầu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này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Khóa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học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trực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tuyến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là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thức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học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diễn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ra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trên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Internet.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Nó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thường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gọi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là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"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elearning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"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trong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một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số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thuật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ngữ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khác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Tuy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nhiên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học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trực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tuyến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chỉ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là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một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loại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“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học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từ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xa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” -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một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thuật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ngữ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cho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bất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kỳ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việc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học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nào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diễn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ra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trong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khoảng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cách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xa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không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theo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phương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thức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truyền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thống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của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lớp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sz="2000" dirty="0" err="1">
                <a:latin typeface="Times New Roman" panose="02020603050405020304" charset="0"/>
                <a:cs typeface="Times New Roman" panose="02020603050405020304" charset="0"/>
              </a:rPr>
              <a:t>học</a:t>
            </a:r>
            <a:r>
              <a:rPr lang="en-GB" sz="20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885</Words>
  <Application>Microsoft Office PowerPoint</Application>
  <PresentationFormat>On-screen Show (16:9)</PresentationFormat>
  <Paragraphs>109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Fira Sans Condensed Light</vt:lpstr>
      <vt:lpstr>Fira Sans Condensed</vt:lpstr>
      <vt:lpstr>Rajdhani</vt:lpstr>
      <vt:lpstr>Josefin Slab</vt:lpstr>
      <vt:lpstr>time</vt:lpstr>
      <vt:lpstr>Anton</vt:lpstr>
      <vt:lpstr>Times New Roman</vt:lpstr>
      <vt:lpstr>Arial</vt:lpstr>
      <vt:lpstr>Algerian</vt:lpstr>
      <vt:lpstr>Advent Pro Light</vt:lpstr>
      <vt:lpstr>Ai Tech Agency by Slidesgo</vt:lpstr>
      <vt:lpstr>Shark</vt:lpstr>
      <vt:lpstr>PowerPoint Presentation</vt:lpstr>
      <vt:lpstr>PHẦN 1: GIỚI THIỆU LẬP TRÌNH WEBSITE KHÓA HỌC</vt:lpstr>
      <vt:lpstr>PHẦN 1: GIỚI THIỆU LẬP TRÌNH WEBSITE KHÓA HỌC</vt:lpstr>
      <vt:lpstr>CSDL</vt:lpstr>
      <vt:lpstr>Giao diện lập trình ứng dụng là gì ?</vt:lpstr>
      <vt:lpstr>PHẦN 2: PHẦN MỀM WEBSITE KHÓA HỌC </vt:lpstr>
      <vt:lpstr>CHƯƠNG 1: TỔNG QUAN HỆ THỐNG WEBSITE KHÓA HỌC</vt:lpstr>
      <vt:lpstr>1.Giới thiệu:</vt:lpstr>
      <vt:lpstr>2.Mục tiêu dự án:</vt:lpstr>
      <vt:lpstr>3.Nhiệm vụ hệ thống:</vt:lpstr>
      <vt:lpstr>4.Chức năng của hệ thống:</vt:lpstr>
      <vt:lpstr>CHƯƠNG 2: CHỨC NĂNG  CHÍNH CỦA WEBSITE KHÓA HỌC</vt:lpstr>
      <vt:lpstr>Trang homer</vt:lpstr>
      <vt:lpstr>Trong About </vt:lpstr>
      <vt:lpstr>Tiếp theo trong phần Courses gồm có các ngôn ngữ lập trình như: Html, Css, Javascript, SQL, PhP và Bootstrap</vt:lpstr>
      <vt:lpstr>Trang học HTML</vt:lpstr>
      <vt:lpstr>Khóa học HTML và CSS</vt:lpstr>
      <vt:lpstr>Câu hỏi cuối Bài Giảng</vt:lpstr>
      <vt:lpstr>Cuối cùng là phần Contact, bạn có thể gữi những lời nhận xét về khóa học cho nhân viên để được tư vấn thêm.</vt:lpstr>
      <vt:lpstr>CHƯƠNG 3: ĐÁNH GIÁ PHẦN MỀM WEBSITE KHÓA HỌC</vt:lpstr>
      <vt:lpstr>1.Khả thi về kĩ thuật:</vt:lpstr>
      <vt:lpstr>2.Công cụ phát triển</vt:lpstr>
      <vt:lpstr>3.Bảng tổng kết </vt:lpstr>
      <vt:lpstr>4.Yêu cầu bảo mật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Shark</dc:title>
  <dc:creator/>
  <cp:lastModifiedBy>Nguyen The  Hoang</cp:lastModifiedBy>
  <cp:revision>99</cp:revision>
  <dcterms:created xsi:type="dcterms:W3CDTF">2022-03-20T14:46:00Z</dcterms:created>
  <dcterms:modified xsi:type="dcterms:W3CDTF">2022-05-22T05:10:53Z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6EA76701EDBC4C009818DA15F11F9C6C</vt:lpwstr>
  </property>
  <property fmtid="{D5CDD505-2E9C-101B-9397-08002B2CF9AE}" pid="3" name="KSOProductBuildVer">
    <vt:lpwstr>1033-11.2.0.11042</vt:lpwstr>
  </property>
</Properties>
</file>